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1" r:id="rId1"/>
    <p:sldMasterId id="2147483672" r:id="rId2"/>
  </p:sldMasterIdLst>
  <p:notesMasterIdLst>
    <p:notesMasterId r:id="rId16"/>
  </p:notesMasterIdLst>
  <p:sldIdLst>
    <p:sldId id="256" r:id="rId3"/>
    <p:sldId id="258" r:id="rId4"/>
    <p:sldId id="275" r:id="rId5"/>
    <p:sldId id="260" r:id="rId6"/>
    <p:sldId id="261" r:id="rId7"/>
    <p:sldId id="494" r:id="rId8"/>
    <p:sldId id="497" r:id="rId9"/>
    <p:sldId id="520" r:id="rId10"/>
    <p:sldId id="491" r:id="rId11"/>
    <p:sldId id="519" r:id="rId12"/>
    <p:sldId id="518" r:id="rId13"/>
    <p:sldId id="270" r:id="rId14"/>
    <p:sldId id="271" r:id="rId15"/>
  </p:sldIdLst>
  <p:sldSz cx="9144000" cy="5143500" type="screen16x9"/>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2" autoAdjust="0"/>
    <p:restoredTop sz="79048"/>
  </p:normalViewPr>
  <p:slideViewPr>
    <p:cSldViewPr snapToGrid="0" snapToObjects="1">
      <p:cViewPr varScale="1">
        <p:scale>
          <a:sx n="133" d="100"/>
          <a:sy n="133" d="100"/>
        </p:scale>
        <p:origin x="19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57200" y="720725"/>
            <a:ext cx="640079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31520" y="4560569"/>
            <a:ext cx="5852159" cy="4320539"/>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7042411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 name="Shape 25"/>
          <p:cNvSpPr txBox="1">
            <a:spLocks noGrp="1"/>
          </p:cNvSpPr>
          <p:nvPr>
            <p:ph type="body" idx="1"/>
          </p:nvPr>
        </p:nvSpPr>
        <p:spPr>
          <a:xfrm>
            <a:off x="731520" y="4560569"/>
            <a:ext cx="5852159" cy="4320539"/>
          </a:xfrm>
          <a:prstGeom prst="rect">
            <a:avLst/>
          </a:prstGeom>
          <a:noFill/>
          <a:ln>
            <a:noFill/>
          </a:ln>
        </p:spPr>
        <p:txBody>
          <a:bodyPr lIns="96625" tIns="96625" rIns="96625" bIns="96625" anchor="t" anchorCtr="0">
            <a:noAutofit/>
          </a:bodyPr>
          <a:lstStyle/>
          <a:p>
            <a:pPr marL="0" marR="0" lvl="0" indent="0" algn="l" rtl="0">
              <a:spcBef>
                <a:spcPts val="0"/>
              </a:spcBef>
              <a:buSzPct val="25000"/>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42619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731520" y="4560569"/>
            <a:ext cx="5852159" cy="4320539"/>
          </a:xfrm>
          <a:prstGeom prst="rect">
            <a:avLst/>
          </a:prstGeom>
        </p:spPr>
        <p:txBody>
          <a:bodyPr lIns="91425" tIns="91425" rIns="91425" bIns="91425" anchor="t" anchorCtr="0">
            <a:noAutofit/>
          </a:bodyPr>
          <a:lstStyle/>
          <a:p>
            <a:pPr lvl="0">
              <a:spcBef>
                <a:spcPts val="0"/>
              </a:spcBef>
              <a:buNone/>
            </a:pPr>
            <a:endParaRPr/>
          </a:p>
        </p:txBody>
      </p:sp>
      <p:sp>
        <p:nvSpPr>
          <p:cNvPr id="142" name="Shape 14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637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731520" y="4560569"/>
            <a:ext cx="5852159" cy="4320539"/>
          </a:xfrm>
          <a:prstGeom prst="rect">
            <a:avLst/>
          </a:prstGeom>
        </p:spPr>
        <p:txBody>
          <a:bodyPr lIns="91425" tIns="91425" rIns="91425" bIns="91425" anchor="t" anchorCtr="0">
            <a:noAutofit/>
          </a:bodyPr>
          <a:lstStyle/>
          <a:p>
            <a:pPr lvl="0">
              <a:spcBef>
                <a:spcPts val="0"/>
              </a:spcBef>
              <a:buNone/>
            </a:pPr>
            <a:endParaRPr/>
          </a:p>
        </p:txBody>
      </p:sp>
      <p:sp>
        <p:nvSpPr>
          <p:cNvPr id="150" name="Shape 15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89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731520" y="4560569"/>
            <a:ext cx="5852159" cy="4320539"/>
          </a:xfrm>
          <a:prstGeom prst="rect">
            <a:avLst/>
          </a:prstGeom>
        </p:spPr>
        <p:txBody>
          <a:bodyPr lIns="91425" tIns="91425" rIns="91425" bIns="91425" anchor="t" anchorCtr="0">
            <a:noAutofit/>
          </a:bodyPr>
          <a:lstStyle/>
          <a:p>
            <a:pPr lvl="0">
              <a:spcBef>
                <a:spcPts val="0"/>
              </a:spcBef>
              <a:buNone/>
            </a:pPr>
            <a:endParaRPr/>
          </a:p>
        </p:txBody>
      </p:sp>
      <p:sp>
        <p:nvSpPr>
          <p:cNvPr id="43" name="Shape 4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4661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731520" y="4560569"/>
            <a:ext cx="5852159" cy="4320539"/>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751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731520" y="4560569"/>
            <a:ext cx="5852159" cy="4320539"/>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4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71450" indent="-171450">
              <a:buFontTx/>
              <a:buChar char="-"/>
            </a:pPr>
            <a:r>
              <a:rPr lang="en-US" dirty="0"/>
              <a:t>Despite having massive participation</a:t>
            </a:r>
            <a:r>
              <a:rPr lang="en-US" baseline="0" dirty="0"/>
              <a:t> from what seems like everyone on the planet, Kubernetes is not without its challenges.</a:t>
            </a:r>
          </a:p>
          <a:p>
            <a:pPr marL="171450" indent="-171450">
              <a:buFontTx/>
              <a:buChar char="-"/>
            </a:pPr>
            <a:r>
              <a:rPr lang="en-US" baseline="0" dirty="0"/>
              <a:t>Do any of these questions seem familiar? These are real concerns that Kubernetes users have every single day.</a:t>
            </a:r>
          </a:p>
          <a:p>
            <a:pPr marL="171450" indent="-171450">
              <a:buFontTx/>
              <a:buChar char="-"/>
            </a:pPr>
            <a:r>
              <a:rPr lang="en-US" baseline="0" dirty="0"/>
              <a:t>You want to be sure that the solution you choose today is flexible enough to meet your needs in the future</a:t>
            </a:r>
          </a:p>
        </p:txBody>
      </p:sp>
    </p:spTree>
    <p:extLst>
      <p:ext uri="{BB962C8B-B14F-4D97-AF65-F5344CB8AC3E}">
        <p14:creationId xmlns:p14="http://schemas.microsoft.com/office/powerpoint/2010/main" val="40103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71450" indent="-171450">
              <a:buFontTx/>
              <a:buChar char="-"/>
            </a:pPr>
            <a:r>
              <a:rPr lang="en-US"/>
              <a:t>...and they’re concerns that Rancher solves.</a:t>
            </a:r>
          </a:p>
          <a:p>
            <a:pPr marL="171450" indent="-171450">
              <a:buFontTx/>
              <a:buChar char="-"/>
            </a:pPr>
            <a:r>
              <a:rPr lang="en-US"/>
              <a:t>Pick your Kubernetes solution. Build it yourself, the hard way, or the easy way with Rancher Kubernetes Engine. Put</a:t>
            </a:r>
            <a:r>
              <a:rPr lang="en-US" baseline="0"/>
              <a:t> it in the cloud. Use a hosted provider. It doesn’t matter. We can launch instances and install Kubernetes onto them. We can deploy and manage a hosted Kubernetes solution in any provider. If you already have Kubernetes clusters in the wild, we can import them and manage them like any other cluster.</a:t>
            </a:r>
          </a:p>
          <a:p>
            <a:pPr marL="171450" indent="-171450">
              <a:buFontTx/>
              <a:buChar char="-"/>
            </a:pPr>
            <a:r>
              <a:rPr lang="en-US" baseline="0"/>
              <a:t>What does management mean? It means that you can corral all of your clusters under one system, one highly-available point of control, without sacrificing any of the individual cluster independence. It means that you can bundle namespaces into projects and map strong authorization roles that grant the correct level of access to them. It means that the Active Directory or SAML infrastructure you already have can control access to Kubernetes clusters running _anywhere_. It means that you can readily see and control your capacity and thus your costs - you can scale infrastructure up or down based on metrics you control.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a:t>That all sounds great for cluster admins, but what about the people using the clusters? Maybe you’re new to Kubernetes or just want to spin workloads up and down quickly. Our user interface lets you deploy applications that are as simple or as complex as you need them to be, and it lets you do so quickly. What about monitoring and logging? Use the integrated metrics server or the integrated logging server, or plug in an external system of your choice.  What about traditional access via kubectl? All of that’s available, and all of it adheres to the RBAC policies.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a:t>Do you want to package your application with Helm and make it available to others, or do you want the confidence that comes from using the Helm charts that others have made? Use the app catalog. What about CI/CD? Use Rancher’s pipelines.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a:t>Rancher gives you total freedom, and it’s 100% free and open source.</a:t>
            </a:r>
          </a:p>
          <a:p>
            <a:endParaRPr lang="en-US" dirty="0"/>
          </a:p>
        </p:txBody>
      </p:sp>
    </p:spTree>
    <p:extLst>
      <p:ext uri="{BB962C8B-B14F-4D97-AF65-F5344CB8AC3E}">
        <p14:creationId xmlns:p14="http://schemas.microsoft.com/office/powerpoint/2010/main" val="451759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458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5312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6623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13" name="Shape 13"/>
          <p:cNvSpPr txBox="1">
            <a:spLocks noGrp="1"/>
          </p:cNvSpPr>
          <p:nvPr>
            <p:ph type="ctrTitle"/>
          </p:nvPr>
        </p:nvSpPr>
        <p:spPr>
          <a:xfrm>
            <a:off x="2422825" y="1583341"/>
            <a:ext cx="6035373" cy="115985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4000" b="1"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chemeClr val="dk1"/>
              </a:buClr>
              <a:buFont typeface="Arial"/>
              <a:buNone/>
              <a:defRPr sz="4800" b="1" i="0" u="none" strike="noStrike" cap="none">
                <a:solidFill>
                  <a:schemeClr val="dk1"/>
                </a:solidFill>
                <a:latin typeface="Arial"/>
                <a:ea typeface="Arial"/>
                <a:cs typeface="Arial"/>
                <a:sym typeface="Arial"/>
              </a:defRPr>
            </a:lvl2pPr>
            <a:lvl3pPr lvl="2" indent="0" algn="ctr">
              <a:spcBef>
                <a:spcPts val="0"/>
              </a:spcBef>
              <a:buClr>
                <a:schemeClr val="dk1"/>
              </a:buClr>
              <a:buFont typeface="Arial"/>
              <a:buNone/>
              <a:defRPr sz="4800" b="1">
                <a:solidFill>
                  <a:schemeClr val="dk1"/>
                </a:solidFill>
              </a:defRPr>
            </a:lvl3pPr>
            <a:lvl4pPr lvl="3" indent="0" algn="ctr">
              <a:spcBef>
                <a:spcPts val="0"/>
              </a:spcBef>
              <a:buClr>
                <a:schemeClr val="dk1"/>
              </a:buClr>
              <a:buFont typeface="Arial"/>
              <a:buNone/>
              <a:defRPr sz="4800" b="1">
                <a:solidFill>
                  <a:schemeClr val="dk1"/>
                </a:solidFill>
              </a:defRPr>
            </a:lvl4pPr>
            <a:lvl5pPr lvl="4" indent="0" algn="ctr">
              <a:spcBef>
                <a:spcPts val="0"/>
              </a:spcBef>
              <a:buClr>
                <a:schemeClr val="dk1"/>
              </a:buClr>
              <a:buFont typeface="Arial"/>
              <a:buNone/>
              <a:defRPr sz="4800" b="1">
                <a:solidFill>
                  <a:schemeClr val="dk1"/>
                </a:solidFill>
              </a:defRPr>
            </a:lvl5pPr>
            <a:lvl6pPr lvl="5" indent="0" algn="ctr">
              <a:spcBef>
                <a:spcPts val="0"/>
              </a:spcBef>
              <a:buClr>
                <a:schemeClr val="dk1"/>
              </a:buClr>
              <a:buFont typeface="Arial"/>
              <a:buNone/>
              <a:defRPr sz="4800" b="1">
                <a:solidFill>
                  <a:schemeClr val="dk1"/>
                </a:solidFill>
              </a:defRPr>
            </a:lvl6pPr>
            <a:lvl7pPr lvl="6" indent="0" algn="ctr">
              <a:spcBef>
                <a:spcPts val="0"/>
              </a:spcBef>
              <a:buClr>
                <a:schemeClr val="dk1"/>
              </a:buClr>
              <a:buFont typeface="Arial"/>
              <a:buNone/>
              <a:defRPr sz="4800" b="1">
                <a:solidFill>
                  <a:schemeClr val="dk1"/>
                </a:solidFill>
              </a:defRPr>
            </a:lvl7pPr>
            <a:lvl8pPr lvl="7" indent="0" algn="ctr">
              <a:spcBef>
                <a:spcPts val="0"/>
              </a:spcBef>
              <a:buClr>
                <a:schemeClr val="dk1"/>
              </a:buClr>
              <a:buFont typeface="Arial"/>
              <a:buNone/>
              <a:defRPr sz="4800" b="1">
                <a:solidFill>
                  <a:schemeClr val="dk1"/>
                </a:solidFill>
              </a:defRPr>
            </a:lvl8pPr>
            <a:lvl9pPr lvl="8" indent="0" algn="ctr">
              <a:spcBef>
                <a:spcPts val="0"/>
              </a:spcBef>
              <a:buClr>
                <a:schemeClr val="dk1"/>
              </a:buClr>
              <a:buFont typeface="Arial"/>
              <a:buNone/>
              <a:defRPr sz="4800" b="1">
                <a:solidFill>
                  <a:schemeClr val="dk1"/>
                </a:solidFill>
              </a:defRPr>
            </a:lvl9pPr>
          </a:lstStyle>
          <a:p>
            <a:endParaRPr/>
          </a:p>
        </p:txBody>
      </p:sp>
      <p:sp>
        <p:nvSpPr>
          <p:cNvPr id="14" name="Shape 14"/>
          <p:cNvSpPr txBox="1">
            <a:spLocks noGrp="1"/>
          </p:cNvSpPr>
          <p:nvPr>
            <p:ph type="subTitle" idx="1"/>
          </p:nvPr>
        </p:nvSpPr>
        <p:spPr>
          <a:xfrm>
            <a:off x="2422825" y="2840052"/>
            <a:ext cx="6035373" cy="78473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Arial"/>
              <a:buNone/>
              <a:defRPr sz="24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3000" b="0" i="0" u="none" strike="noStrike" cap="none">
                <a:solidFill>
                  <a:schemeClr val="dk2"/>
                </a:solidFill>
                <a:latin typeface="Arial"/>
                <a:ea typeface="Arial"/>
                <a:cs typeface="Arial"/>
                <a:sym typeface="Arial"/>
              </a:defRPr>
            </a:lvl9pPr>
          </a:lstStyle>
          <a:p>
            <a:endParaRPr/>
          </a:p>
        </p:txBody>
      </p:sp>
      <p:pic>
        <p:nvPicPr>
          <p:cNvPr id="15" name="Shape 15" descr="Rancher-Logo-Final(5.2).png"/>
          <p:cNvPicPr preferRelativeResize="0"/>
          <p:nvPr/>
        </p:nvPicPr>
        <p:blipFill rotWithShape="1">
          <a:blip r:embed="rId3">
            <a:alphaModFix/>
          </a:blip>
          <a:srcRect/>
          <a:stretch/>
        </p:blipFill>
        <p:spPr>
          <a:xfrm>
            <a:off x="6681127" y="4423403"/>
            <a:ext cx="1361588" cy="816951"/>
          </a:xfrm>
          <a:prstGeom prst="rect">
            <a:avLst/>
          </a:prstGeom>
          <a:noFill/>
          <a:ln>
            <a:noFill/>
          </a:ln>
        </p:spPr>
      </p:pic>
      <p:sp>
        <p:nvSpPr>
          <p:cNvPr id="16" name="Shape 16"/>
          <p:cNvSpPr txBox="1"/>
          <p:nvPr/>
        </p:nvSpPr>
        <p:spPr>
          <a:xfrm>
            <a:off x="334987" y="4783853"/>
            <a:ext cx="3820229" cy="238169"/>
          </a:xfrm>
          <a:prstGeom prst="rect">
            <a:avLst/>
          </a:prstGeom>
          <a:noFill/>
          <a:ln>
            <a:noFill/>
          </a:ln>
        </p:spPr>
        <p:txBody>
          <a:bodyPr lIns="91100" tIns="45550" rIns="91100" bIns="4555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900" b="0" i="0" u="none" strike="noStrike" cap="none" dirty="0">
                <a:solidFill>
                  <a:schemeClr val="lt1"/>
                </a:solidFill>
                <a:latin typeface="Arial"/>
                <a:ea typeface="Arial"/>
                <a:cs typeface="Arial"/>
                <a:sym typeface="Arial"/>
              </a:rPr>
              <a:t>© 2019 Rancher Labs, Inc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2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2pPr>
            <a:lvl3pPr lvl="2" indent="0">
              <a:spcBef>
                <a:spcPts val="0"/>
              </a:spcBef>
              <a:buClr>
                <a:schemeClr val="dk1"/>
              </a:buClr>
              <a:buFont typeface="Arial"/>
              <a:buNone/>
              <a:defRPr sz="3600" b="1">
                <a:solidFill>
                  <a:schemeClr val="dk1"/>
                </a:solidFill>
              </a:defRPr>
            </a:lvl3pPr>
            <a:lvl4pPr lvl="3" indent="0">
              <a:spcBef>
                <a:spcPts val="0"/>
              </a:spcBef>
              <a:buClr>
                <a:schemeClr val="dk1"/>
              </a:buClr>
              <a:buFont typeface="Arial"/>
              <a:buNone/>
              <a:defRPr sz="3600" b="1">
                <a:solidFill>
                  <a:schemeClr val="dk1"/>
                </a:solidFill>
              </a:defRPr>
            </a:lvl4pPr>
            <a:lvl5pPr lvl="4" indent="0">
              <a:spcBef>
                <a:spcPts val="0"/>
              </a:spcBef>
              <a:buClr>
                <a:schemeClr val="dk1"/>
              </a:buClr>
              <a:buFont typeface="Arial"/>
              <a:buNone/>
              <a:defRPr sz="3600" b="1">
                <a:solidFill>
                  <a:schemeClr val="dk1"/>
                </a:solidFill>
              </a:defRPr>
            </a:lvl5pPr>
            <a:lvl6pPr lvl="5" indent="0">
              <a:spcBef>
                <a:spcPts val="0"/>
              </a:spcBef>
              <a:buClr>
                <a:schemeClr val="dk1"/>
              </a:buClr>
              <a:buFont typeface="Arial"/>
              <a:buNone/>
              <a:defRPr sz="3600" b="1">
                <a:solidFill>
                  <a:schemeClr val="dk1"/>
                </a:solidFill>
              </a:defRPr>
            </a:lvl6pPr>
            <a:lvl7pPr lvl="6" indent="0">
              <a:spcBef>
                <a:spcPts val="0"/>
              </a:spcBef>
              <a:buClr>
                <a:schemeClr val="dk1"/>
              </a:buClr>
              <a:buFont typeface="Arial"/>
              <a:buNone/>
              <a:defRPr sz="3600" b="1">
                <a:solidFill>
                  <a:schemeClr val="dk1"/>
                </a:solidFill>
              </a:defRPr>
            </a:lvl7pPr>
            <a:lvl8pPr lvl="7" indent="0">
              <a:spcBef>
                <a:spcPts val="0"/>
              </a:spcBef>
              <a:buClr>
                <a:schemeClr val="dk1"/>
              </a:buClr>
              <a:buFont typeface="Arial"/>
              <a:buNone/>
              <a:defRPr sz="3600" b="1">
                <a:solidFill>
                  <a:schemeClr val="dk1"/>
                </a:solidFill>
              </a:defRPr>
            </a:lvl8pPr>
            <a:lvl9pPr lvl="8" indent="0">
              <a:spcBef>
                <a:spcPts val="0"/>
              </a:spcBef>
              <a:buClr>
                <a:schemeClr val="dk1"/>
              </a:buClr>
              <a:buFont typeface="Arial"/>
              <a:buNone/>
              <a:defRPr sz="3600" b="1">
                <a:solidFill>
                  <a:schemeClr val="dk1"/>
                </a:solidFill>
              </a:defRPr>
            </a:lvl9pPr>
          </a:lstStyle>
          <a:p>
            <a:endParaRPr dirty="0"/>
          </a:p>
        </p:txBody>
      </p:sp>
      <p:sp>
        <p:nvSpPr>
          <p:cNvPr id="19" name="Shape 19"/>
          <p:cNvSpPr txBox="1">
            <a:spLocks noGrp="1"/>
          </p:cNvSpPr>
          <p:nvPr>
            <p:ph type="body" idx="1"/>
          </p:nvPr>
        </p:nvSpPr>
        <p:spPr>
          <a:xfrm>
            <a:off x="457200" y="1200150"/>
            <a:ext cx="8229600" cy="349541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20" name="Shape 20"/>
          <p:cNvSpPr txBox="1">
            <a:spLocks noGrp="1"/>
          </p:cNvSpPr>
          <p:nvPr>
            <p:ph type="sldNum" idx="12"/>
          </p:nvPr>
        </p:nvSpPr>
        <p:spPr>
          <a:xfrm>
            <a:off x="125570" y="4798989"/>
            <a:ext cx="395220" cy="274636"/>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a:solidFill>
                  <a:srgbClr val="888888"/>
                </a:solidFill>
                <a:latin typeface="Arial"/>
                <a:ea typeface="Arial"/>
                <a:cs typeface="Arial"/>
                <a:sym typeface="Arial"/>
              </a:rPr>
              <a:t>‹#›</a:t>
            </a:fld>
            <a:endParaRPr lang="en-US" sz="9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
        <p:nvSpPr>
          <p:cNvPr id="22" name="Shape 22"/>
          <p:cNvSpPr txBox="1">
            <a:spLocks noGrp="1"/>
          </p:cNvSpPr>
          <p:nvPr>
            <p:ph type="sldNum" idx="12"/>
          </p:nvPr>
        </p:nvSpPr>
        <p:spPr>
          <a:xfrm>
            <a:off x="125570" y="4798989"/>
            <a:ext cx="395220" cy="274636"/>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a:solidFill>
                  <a:srgbClr val="888888"/>
                </a:solidFill>
                <a:latin typeface="Arial"/>
                <a:ea typeface="Arial"/>
                <a:cs typeface="Arial"/>
                <a:sym typeface="Arial"/>
              </a:rPr>
              <a:t>‹#›</a:t>
            </a:fld>
            <a:endParaRPr lang="en-US" sz="9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backgroun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5"/>
          <p:cNvSpPr txBox="1">
            <a:spLocks/>
          </p:cNvSpPr>
          <p:nvPr userDrawn="1"/>
        </p:nvSpPr>
        <p:spPr>
          <a:xfrm>
            <a:off x="6743417" y="4767262"/>
            <a:ext cx="2057727" cy="273844"/>
          </a:xfrm>
          <a:prstGeom prst="rect">
            <a:avLst/>
          </a:prstGeom>
        </p:spPr>
        <p:txBody>
          <a:bodyPr vert="horz" lIns="34286" tIns="17143" rIns="34286" bIns="17143"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900" smtClean="0">
                <a:latin typeface="Arial" charset="0"/>
              </a:rPr>
              <a:pPr/>
              <a:t>‹#›</a:t>
            </a:fld>
            <a:endParaRPr lang="en-US" sz="900" dirty="0">
              <a:latin typeface="Arial" charset="0"/>
            </a:endParaRPr>
          </a:p>
        </p:txBody>
      </p:sp>
      <p:sp>
        <p:nvSpPr>
          <p:cNvPr id="5" name="Footer Placeholder 2"/>
          <p:cNvSpPr>
            <a:spLocks noGrp="1"/>
          </p:cNvSpPr>
          <p:nvPr>
            <p:ph type="ftr" sz="quarter" idx="3"/>
          </p:nvPr>
        </p:nvSpPr>
        <p:spPr>
          <a:xfrm>
            <a:off x="3029151" y="4767263"/>
            <a:ext cx="3085698" cy="257175"/>
          </a:xfrm>
          <a:prstGeom prst="rect">
            <a:avLst/>
          </a:prstGeom>
        </p:spPr>
        <p:txBody>
          <a:bodyPr vert="horz" lIns="91440" tIns="45720" rIns="91440" bIns="45720" rtlCol="0" anchor="ctr" anchorCtr="1"/>
          <a:lstStyle>
            <a:lvl1pPr algn="l">
              <a:defRPr sz="900">
                <a:solidFill>
                  <a:schemeClr val="accent3"/>
                </a:solidFill>
                <a:latin typeface="Arial" charset="0"/>
              </a:defRPr>
            </a:lvl1pPr>
          </a:lstStyle>
          <a:p>
            <a:r>
              <a:rPr lang="en-US" dirty="0"/>
              <a:t>© 2017 Rancher Labs,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856" y="4818459"/>
            <a:ext cx="1164039" cy="171450"/>
          </a:xfrm>
          <a:prstGeom prst="rect">
            <a:avLst/>
          </a:prstGeom>
        </p:spPr>
      </p:pic>
      <p:sp>
        <p:nvSpPr>
          <p:cNvPr id="7" name="Title 13"/>
          <p:cNvSpPr>
            <a:spLocks noGrp="1"/>
          </p:cNvSpPr>
          <p:nvPr>
            <p:ph type="title"/>
          </p:nvPr>
        </p:nvSpPr>
        <p:spPr>
          <a:xfrm>
            <a:off x="342856" y="12486"/>
            <a:ext cx="8457694" cy="1115193"/>
          </a:xfrm>
          <a:prstGeom prst="rect">
            <a:avLst/>
          </a:prstGeom>
          <a:noFill/>
          <a:ln>
            <a:noFill/>
          </a:ln>
        </p:spPr>
        <p:txBody>
          <a:bodyPr lIns="914400" tIns="0" rIns="914400" bIns="0" anchor="ctr" anchorCtr="1"/>
          <a:lstStyle>
            <a:lvl1pPr algn="ctr">
              <a:defRPr sz="2700" b="0" i="0">
                <a:solidFill>
                  <a:schemeClr val="tx2"/>
                </a:solidFill>
                <a:latin typeface="Arial" charset="0"/>
                <a:ea typeface="Arial" charset="0"/>
                <a:cs typeface="Arial" charset="0"/>
              </a:defRPr>
            </a:lvl1pPr>
          </a:lstStyle>
          <a:p>
            <a:r>
              <a:rPr lang="en-US" dirty="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2pPr>
            <a:lvl3pPr lvl="2" indent="0">
              <a:spcBef>
                <a:spcPts val="0"/>
              </a:spcBef>
              <a:buClr>
                <a:schemeClr val="dk1"/>
              </a:buClr>
              <a:buFont typeface="Arial"/>
              <a:buNone/>
              <a:defRPr sz="3600" b="1">
                <a:solidFill>
                  <a:schemeClr val="dk1"/>
                </a:solidFill>
              </a:defRPr>
            </a:lvl3pPr>
            <a:lvl4pPr lvl="3" indent="0">
              <a:spcBef>
                <a:spcPts val="0"/>
              </a:spcBef>
              <a:buClr>
                <a:schemeClr val="dk1"/>
              </a:buClr>
              <a:buFont typeface="Arial"/>
              <a:buNone/>
              <a:defRPr sz="3600" b="1">
                <a:solidFill>
                  <a:schemeClr val="dk1"/>
                </a:solidFill>
              </a:defRPr>
            </a:lvl4pPr>
            <a:lvl5pPr lvl="4" indent="0">
              <a:spcBef>
                <a:spcPts val="0"/>
              </a:spcBef>
              <a:buClr>
                <a:schemeClr val="dk1"/>
              </a:buClr>
              <a:buFont typeface="Arial"/>
              <a:buNone/>
              <a:defRPr sz="3600" b="1">
                <a:solidFill>
                  <a:schemeClr val="dk1"/>
                </a:solidFill>
              </a:defRPr>
            </a:lvl5pPr>
            <a:lvl6pPr lvl="5" indent="0">
              <a:spcBef>
                <a:spcPts val="0"/>
              </a:spcBef>
              <a:buClr>
                <a:schemeClr val="dk1"/>
              </a:buClr>
              <a:buFont typeface="Arial"/>
              <a:buNone/>
              <a:defRPr sz="3600" b="1">
                <a:solidFill>
                  <a:schemeClr val="dk1"/>
                </a:solidFill>
              </a:defRPr>
            </a:lvl6pPr>
            <a:lvl7pPr lvl="6" indent="0">
              <a:spcBef>
                <a:spcPts val="0"/>
              </a:spcBef>
              <a:buClr>
                <a:schemeClr val="dk1"/>
              </a:buClr>
              <a:buFont typeface="Arial"/>
              <a:buNone/>
              <a:defRPr sz="3600" b="1">
                <a:solidFill>
                  <a:schemeClr val="dk1"/>
                </a:solidFill>
              </a:defRPr>
            </a:lvl7pPr>
            <a:lvl8pPr lvl="7" indent="0">
              <a:spcBef>
                <a:spcPts val="0"/>
              </a:spcBef>
              <a:buClr>
                <a:schemeClr val="dk1"/>
              </a:buClr>
              <a:buFont typeface="Arial"/>
              <a:buNone/>
              <a:defRPr sz="3600" b="1">
                <a:solidFill>
                  <a:schemeClr val="dk1"/>
                </a:solidFill>
              </a:defRPr>
            </a:lvl8pPr>
            <a:lvl9pPr lvl="8" indent="0">
              <a:spcBef>
                <a:spcPts val="0"/>
              </a:spcBef>
              <a:buClr>
                <a:schemeClr val="dk1"/>
              </a:buClr>
              <a:buFont typeface="Arial"/>
              <a:buNone/>
              <a:defRPr sz="3600" b="1">
                <a:solidFill>
                  <a:schemeClr val="dk1"/>
                </a:solidFill>
              </a:defRPr>
            </a:lvl9pPr>
          </a:lstStyle>
          <a:p>
            <a:endParaRPr dirty="0"/>
          </a:p>
        </p:txBody>
      </p:sp>
      <p:sp>
        <p:nvSpPr>
          <p:cNvPr id="7" name="Shape 7"/>
          <p:cNvSpPr txBox="1">
            <a:spLocks noGrp="1"/>
          </p:cNvSpPr>
          <p:nvPr>
            <p:ph type="body" idx="1"/>
          </p:nvPr>
        </p:nvSpPr>
        <p:spPr>
          <a:xfrm>
            <a:off x="457200" y="1200150"/>
            <a:ext cx="8229600" cy="3725679"/>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p:nvPr/>
        </p:nvSpPr>
        <p:spPr>
          <a:xfrm>
            <a:off x="548570" y="4817225"/>
            <a:ext cx="3820229" cy="238169"/>
          </a:xfrm>
          <a:prstGeom prst="rect">
            <a:avLst/>
          </a:prstGeom>
          <a:noFill/>
          <a:ln>
            <a:noFill/>
          </a:ln>
        </p:spPr>
        <p:txBody>
          <a:bodyPr lIns="91100" tIns="45550" rIns="91100" bIns="45550" anchor="ctr" anchorCtr="0">
            <a:noAutofit/>
          </a:bodyPr>
          <a:lstStyle/>
          <a:p>
            <a:pPr marL="0" marR="0" lvl="0" indent="0" algn="l" rtl="0">
              <a:lnSpc>
                <a:spcPct val="100000"/>
              </a:lnSpc>
              <a:spcBef>
                <a:spcPts val="0"/>
              </a:spcBef>
              <a:spcAft>
                <a:spcPts val="0"/>
              </a:spcAft>
              <a:buClr>
                <a:srgbClr val="4D4F53"/>
              </a:buClr>
              <a:buSzPct val="25000"/>
              <a:buFont typeface="Arial"/>
              <a:buNone/>
            </a:pPr>
            <a:r>
              <a:rPr lang="en-US" sz="900" b="0" i="0" u="none" strike="noStrike" cap="none" dirty="0">
                <a:solidFill>
                  <a:srgbClr val="4D4F53"/>
                </a:solidFill>
                <a:latin typeface="Arial"/>
                <a:ea typeface="Arial"/>
                <a:cs typeface="Arial"/>
                <a:sym typeface="Arial"/>
              </a:rPr>
              <a:t>© 2019 Rancher Labs, Inc.</a:t>
            </a:r>
          </a:p>
        </p:txBody>
      </p:sp>
      <p:sp>
        <p:nvSpPr>
          <p:cNvPr id="9" name="Shape 9"/>
          <p:cNvSpPr txBox="1">
            <a:spLocks noGrp="1"/>
          </p:cNvSpPr>
          <p:nvPr>
            <p:ph type="sldNum" idx="12"/>
          </p:nvPr>
        </p:nvSpPr>
        <p:spPr>
          <a:xfrm>
            <a:off x="125570" y="4798989"/>
            <a:ext cx="395220" cy="274636"/>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a:solidFill>
                  <a:srgbClr val="888888"/>
                </a:solidFill>
                <a:latin typeface="Arial"/>
                <a:ea typeface="Arial"/>
                <a:cs typeface="Arial"/>
                <a:sym typeface="Arial"/>
              </a:rPr>
              <a:t>‹#›</a:t>
            </a:fld>
            <a:endParaRPr lang="en-US" sz="900" b="0" i="0" u="none" strike="noStrike" cap="none">
              <a:solidFill>
                <a:srgbClr val="888888"/>
              </a:solidFill>
              <a:latin typeface="Arial"/>
              <a:ea typeface="Arial"/>
              <a:cs typeface="Arial"/>
              <a:sym typeface="Arial"/>
            </a:endParaRPr>
          </a:p>
        </p:txBody>
      </p:sp>
      <p:pic>
        <p:nvPicPr>
          <p:cNvPr id="10" name="Shape 10" descr="Rancher-Logo-Final(5.2).png"/>
          <p:cNvPicPr preferRelativeResize="0"/>
          <p:nvPr/>
        </p:nvPicPr>
        <p:blipFill rotWithShape="1">
          <a:blip r:embed="rId5">
            <a:alphaModFix/>
          </a:blip>
          <a:srcRect/>
          <a:stretch/>
        </p:blipFill>
        <p:spPr>
          <a:xfrm>
            <a:off x="8122807" y="4683546"/>
            <a:ext cx="807609" cy="48456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2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11339"/>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4400" kern="1200">
          <a:solidFill>
            <a:schemeClr val="tx1"/>
          </a:solidFill>
          <a:latin typeface="Futura Medium"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orient="horz" pos="216" userDrawn="1">
          <p15:clr>
            <a:srgbClr val="F26B43"/>
          </p15:clr>
        </p15:guide>
        <p15:guide id="4" pos="216" userDrawn="1">
          <p15:clr>
            <a:srgbClr val="F26B43"/>
          </p15:clr>
        </p15:guide>
        <p15:guide id="5" pos="5544" userDrawn="1">
          <p15:clr>
            <a:srgbClr val="F26B43"/>
          </p15:clr>
        </p15:guide>
        <p15:guide id="6" orient="horz" pos="3024" userDrawn="1">
          <p15:clr>
            <a:srgbClr val="F26B43"/>
          </p15:clr>
        </p15:guide>
        <p15:guide id="7" orient="horz" pos="29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lack.rancher.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forums.rancher.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ctrTitle"/>
          </p:nvPr>
        </p:nvSpPr>
        <p:spPr>
          <a:xfrm>
            <a:off x="2052918" y="1583341"/>
            <a:ext cx="6405281" cy="1159856"/>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600" b="1" i="0" u="none" strike="noStrike" cap="none" dirty="0">
                <a:solidFill>
                  <a:schemeClr val="dk1"/>
                </a:solidFill>
                <a:latin typeface="Arial"/>
                <a:ea typeface="Arial"/>
                <a:cs typeface="Arial"/>
                <a:sym typeface="Arial"/>
              </a:rPr>
              <a:t>Getting Started with </a:t>
            </a:r>
            <a:r>
              <a:rPr lang="en-US" sz="3600" b="1" i="0" u="none" strike="noStrike" cap="none" dirty="0" err="1">
                <a:solidFill>
                  <a:schemeClr val="dk1"/>
                </a:solidFill>
                <a:latin typeface="Arial"/>
                <a:ea typeface="Arial"/>
                <a:cs typeface="Arial"/>
                <a:sym typeface="Arial"/>
              </a:rPr>
              <a:t>Kubernetes</a:t>
            </a:r>
            <a:r>
              <a:rPr lang="en-US" sz="3600" b="1" i="0" u="none" strike="noStrike" cap="none" dirty="0">
                <a:solidFill>
                  <a:schemeClr val="dk1"/>
                </a:solidFill>
                <a:latin typeface="Arial"/>
                <a:ea typeface="Arial"/>
                <a:cs typeface="Arial"/>
                <a:sym typeface="Arial"/>
              </a:rPr>
              <a:t> and Rancher</a:t>
            </a:r>
          </a:p>
        </p:txBody>
      </p:sp>
      <p:sp>
        <p:nvSpPr>
          <p:cNvPr id="28" name="Shape 28"/>
          <p:cNvSpPr txBox="1">
            <a:spLocks noGrp="1"/>
          </p:cNvSpPr>
          <p:nvPr>
            <p:ph type="subTitle" idx="1"/>
          </p:nvPr>
        </p:nvSpPr>
        <p:spPr>
          <a:xfrm>
            <a:off x="2052918" y="2743197"/>
            <a:ext cx="6035373" cy="784737"/>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2400" b="0" i="0" u="none" strike="noStrike" cap="none">
                <a:solidFill>
                  <a:schemeClr val="dk2"/>
                </a:solidFill>
                <a:latin typeface="Arial"/>
                <a:ea typeface="Arial"/>
                <a:cs typeface="Arial"/>
                <a:sym typeface="Arial"/>
              </a:rPr>
              <a:t>Rancher Labs Training</a:t>
            </a:r>
          </a:p>
        </p:txBody>
      </p:sp>
      <p:sp>
        <p:nvSpPr>
          <p:cNvPr id="29" name="Shape 29"/>
          <p:cNvSpPr/>
          <p:nvPr/>
        </p:nvSpPr>
        <p:spPr>
          <a:xfrm>
            <a:off x="3690423" y="4835723"/>
            <a:ext cx="1366079"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US" sz="1400" b="1" i="0" u="none" strike="noStrike" cap="none">
                <a:solidFill>
                  <a:schemeClr val="lt1"/>
                </a:solidFill>
                <a:latin typeface="Courier New"/>
                <a:ea typeface="Courier New"/>
                <a:cs typeface="Courier New"/>
                <a:sym typeface="Courier New"/>
              </a:rPr>
              <a:t>#rancherk8s</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3B3550-BEF9-2144-8AA0-798C12DB44B5}"/>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smtClean="0">
                <a:solidFill>
                  <a:srgbClr val="888888"/>
                </a:solidFill>
                <a:latin typeface="Arial"/>
                <a:ea typeface="Arial"/>
                <a:cs typeface="Arial"/>
                <a:sym typeface="Arial"/>
              </a:rPr>
              <a:t>9</a:t>
            </a:fld>
            <a:endParaRPr lang="en-US" sz="900" b="0" i="0" u="none" strike="noStrike" cap="none">
              <a:solidFill>
                <a:srgbClr val="888888"/>
              </a:solidFill>
              <a:latin typeface="Arial"/>
              <a:ea typeface="Arial"/>
              <a:cs typeface="Arial"/>
              <a:sym typeface="Arial"/>
            </a:endParaRPr>
          </a:p>
        </p:txBody>
      </p:sp>
      <p:pic>
        <p:nvPicPr>
          <p:cNvPr id="3" name="Picture 2">
            <a:extLst>
              <a:ext uri="{FF2B5EF4-FFF2-40B4-BE49-F238E27FC236}">
                <a16:creationId xmlns:a16="http://schemas.microsoft.com/office/drawing/2014/main" id="{B845BF93-CB72-334F-8882-643F236E04B7}"/>
              </a:ext>
            </a:extLst>
          </p:cNvPr>
          <p:cNvPicPr>
            <a:picLocks noChangeAspect="1"/>
          </p:cNvPicPr>
          <p:nvPr/>
        </p:nvPicPr>
        <p:blipFill>
          <a:blip r:embed="rId2"/>
          <a:stretch>
            <a:fillRect/>
          </a:stretch>
        </p:blipFill>
        <p:spPr>
          <a:xfrm>
            <a:off x="0" y="291193"/>
            <a:ext cx="9144000" cy="4561114"/>
          </a:xfrm>
          <a:prstGeom prst="rect">
            <a:avLst/>
          </a:prstGeom>
        </p:spPr>
      </p:pic>
    </p:spTree>
    <p:extLst>
      <p:ext uri="{BB962C8B-B14F-4D97-AF65-F5344CB8AC3E}">
        <p14:creationId xmlns:p14="http://schemas.microsoft.com/office/powerpoint/2010/main" val="202907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Follow Me For More Content</a:t>
            </a:r>
          </a:p>
        </p:txBody>
      </p:sp>
      <p:sp>
        <p:nvSpPr>
          <p:cNvPr id="3" name="Text Placeholder 2"/>
          <p:cNvSpPr>
            <a:spLocks noGrp="1"/>
          </p:cNvSpPr>
          <p:nvPr>
            <p:ph type="body" idx="1"/>
          </p:nvPr>
        </p:nvSpPr>
        <p:spPr>
          <a:xfrm>
            <a:off x="973776" y="1200150"/>
            <a:ext cx="7713023" cy="3495417"/>
          </a:xfrm>
        </p:spPr>
        <p:txBody>
          <a:bodyPr/>
          <a:lstStyle/>
          <a:p>
            <a:pPr lvl="0">
              <a:buClr>
                <a:srgbClr val="000000"/>
              </a:buClr>
              <a:buSzPct val="25000"/>
            </a:pPr>
            <a:endParaRPr lang="en-US" sz="2800" dirty="0">
              <a:solidFill>
                <a:srgbClr val="000000"/>
              </a:solidFill>
            </a:endParaRPr>
          </a:p>
          <a:p>
            <a:pPr lvl="0">
              <a:buClr>
                <a:srgbClr val="000000"/>
              </a:buClr>
              <a:buSzPct val="25000"/>
            </a:pPr>
            <a:r>
              <a:rPr lang="en-US" sz="2800" dirty="0">
                <a:solidFill>
                  <a:srgbClr val="000000"/>
                </a:solidFill>
              </a:rPr>
              <a:t>My name is </a:t>
            </a:r>
            <a:r>
              <a:rPr lang="en-US" sz="2800" dirty="0" err="1">
                <a:solidFill>
                  <a:srgbClr val="000000"/>
                </a:solidFill>
              </a:rPr>
              <a:t>Saiyam</a:t>
            </a:r>
            <a:r>
              <a:rPr lang="en-US" sz="2800" dirty="0">
                <a:solidFill>
                  <a:srgbClr val="000000"/>
                </a:solidFill>
              </a:rPr>
              <a:t> Pathak</a:t>
            </a:r>
          </a:p>
          <a:p>
            <a:pPr lvl="0">
              <a:buClr>
                <a:srgbClr val="000000"/>
              </a:buClr>
              <a:buSzPct val="25000"/>
            </a:pPr>
            <a:endParaRPr lang="en-US" sz="2800" dirty="0">
              <a:solidFill>
                <a:srgbClr val="000000"/>
              </a:solidFill>
            </a:endParaRPr>
          </a:p>
          <a:p>
            <a:pPr lvl="0">
              <a:buClr>
                <a:srgbClr val="000000"/>
              </a:buClr>
              <a:buSzPct val="25000"/>
            </a:pPr>
            <a:r>
              <a:rPr lang="en-US" sz="2800" dirty="0">
                <a:solidFill>
                  <a:srgbClr val="000000"/>
                </a:solidFill>
              </a:rPr>
              <a:t>     </a:t>
            </a:r>
            <a:r>
              <a:rPr lang="en-US" sz="2800" dirty="0" err="1">
                <a:solidFill>
                  <a:srgbClr val="000000"/>
                </a:solidFill>
              </a:rPr>
              <a:t>saiyampathak</a:t>
            </a:r>
            <a:endParaRPr lang="en-US" sz="2800" dirty="0">
              <a:solidFill>
                <a:srgbClr val="000000"/>
              </a:solidFill>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smtClean="0">
                <a:solidFill>
                  <a:srgbClr val="888888"/>
                </a:solidFill>
                <a:latin typeface="Arial"/>
                <a:ea typeface="Arial"/>
                <a:cs typeface="Arial"/>
                <a:sym typeface="Arial"/>
              </a:rPr>
              <a:t>10</a:t>
            </a:fld>
            <a:endParaRPr lang="en-US" sz="900" b="0" i="0" u="none" strike="noStrike" cap="none">
              <a:solidFill>
                <a:srgbClr val="888888"/>
              </a:solidFill>
              <a:latin typeface="Arial"/>
              <a:ea typeface="Arial"/>
              <a:cs typeface="Arial"/>
              <a:sym typeface="Arial"/>
            </a:endParaRPr>
          </a:p>
        </p:txBody>
      </p:sp>
      <p:pic>
        <p:nvPicPr>
          <p:cNvPr id="5" name="Picture 4"/>
          <p:cNvPicPr>
            <a:picLocks noChangeAspect="1"/>
          </p:cNvPicPr>
          <p:nvPr/>
        </p:nvPicPr>
        <p:blipFill>
          <a:blip r:embed="rId3"/>
          <a:stretch>
            <a:fillRect/>
          </a:stretch>
        </p:blipFill>
        <p:spPr>
          <a:xfrm>
            <a:off x="1033152" y="2611780"/>
            <a:ext cx="368136" cy="299161"/>
          </a:xfrm>
          <a:prstGeom prst="rect">
            <a:avLst/>
          </a:prstGeom>
        </p:spPr>
      </p:pic>
      <p:pic>
        <p:nvPicPr>
          <p:cNvPr id="9" name="Picture 8">
            <a:extLst>
              <a:ext uri="{FF2B5EF4-FFF2-40B4-BE49-F238E27FC236}">
                <a16:creationId xmlns:a16="http://schemas.microsoft.com/office/drawing/2014/main" id="{2A43E0A6-AE04-BC4B-9FFC-5C3D42DA3F27}"/>
              </a:ext>
            </a:extLst>
          </p:cNvPr>
          <p:cNvPicPr>
            <a:picLocks noChangeAspect="1"/>
          </p:cNvPicPr>
          <p:nvPr/>
        </p:nvPicPr>
        <p:blipFill>
          <a:blip r:embed="rId4"/>
          <a:stretch>
            <a:fillRect/>
          </a:stretch>
        </p:blipFill>
        <p:spPr>
          <a:xfrm>
            <a:off x="876207" y="3241154"/>
            <a:ext cx="725710" cy="408212"/>
          </a:xfrm>
          <a:prstGeom prst="rect">
            <a:avLst/>
          </a:prstGeom>
        </p:spPr>
      </p:pic>
      <p:sp>
        <p:nvSpPr>
          <p:cNvPr id="10" name="TextBox 9">
            <a:extLst>
              <a:ext uri="{FF2B5EF4-FFF2-40B4-BE49-F238E27FC236}">
                <a16:creationId xmlns:a16="http://schemas.microsoft.com/office/drawing/2014/main" id="{28C06BDC-F8C8-EF41-88B0-EF5F27A68549}"/>
              </a:ext>
            </a:extLst>
          </p:cNvPr>
          <p:cNvSpPr txBox="1"/>
          <p:nvPr/>
        </p:nvSpPr>
        <p:spPr>
          <a:xfrm>
            <a:off x="1489105" y="3291371"/>
            <a:ext cx="3082895" cy="307777"/>
          </a:xfrm>
          <a:prstGeom prst="rect">
            <a:avLst/>
          </a:prstGeom>
          <a:noFill/>
        </p:spPr>
        <p:txBody>
          <a:bodyPr wrap="none" rtlCol="0">
            <a:spAutoFit/>
          </a:bodyPr>
          <a:lstStyle/>
          <a:p>
            <a:r>
              <a:rPr lang="en-US" dirty="0"/>
              <a:t>https://</a:t>
            </a:r>
            <a:r>
              <a:rPr lang="en-US" dirty="0" err="1"/>
              <a:t>medium.com</a:t>
            </a:r>
            <a:r>
              <a:rPr lang="en-US" dirty="0"/>
              <a:t>/@</a:t>
            </a:r>
            <a:r>
              <a:rPr lang="en-US" dirty="0" err="1"/>
              <a:t>saiyampathak</a:t>
            </a:r>
            <a:endParaRPr lang="en-US" dirty="0"/>
          </a:p>
        </p:txBody>
      </p:sp>
    </p:spTree>
    <p:extLst>
      <p:ext uri="{BB962C8B-B14F-4D97-AF65-F5344CB8AC3E}">
        <p14:creationId xmlns:p14="http://schemas.microsoft.com/office/powerpoint/2010/main" val="237647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p:txBody>
          <a:bodyPr/>
          <a:lstStyle/>
          <a:p>
            <a:pPr lvl="0"/>
            <a:r>
              <a:rPr lang="en-US" dirty="0">
                <a:sym typeface="Arial"/>
              </a:rPr>
              <a:t>Join other Rancher users in Slack</a:t>
            </a:r>
          </a:p>
        </p:txBody>
      </p:sp>
      <p:sp>
        <p:nvSpPr>
          <p:cNvPr id="9" name="Shape 47"/>
          <p:cNvSpPr txBox="1">
            <a:spLocks noGrp="1"/>
          </p:cNvSpPr>
          <p:nvPr>
            <p:ph type="sldNum" idx="12"/>
          </p:nvPr>
        </p:nvSpPr>
        <p:spPr>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r>
              <a:rPr lang="en-US" sz="900" b="0" i="0" u="none" strike="noStrike" cap="none" dirty="0">
                <a:solidFill>
                  <a:srgbClr val="888888"/>
                </a:solidFill>
                <a:latin typeface="Arial"/>
                <a:ea typeface="Arial"/>
                <a:cs typeface="Arial"/>
                <a:sym typeface="Arial"/>
              </a:rPr>
              <a:t>15</a:t>
            </a:r>
          </a:p>
        </p:txBody>
      </p:sp>
      <p:pic>
        <p:nvPicPr>
          <p:cNvPr id="147" name="Shape 147"/>
          <p:cNvPicPr preferRelativeResize="0"/>
          <p:nvPr/>
        </p:nvPicPr>
        <p:blipFill rotWithShape="1">
          <a:blip r:embed="rId3">
            <a:alphaModFix/>
          </a:blip>
          <a:srcRect/>
          <a:stretch/>
        </p:blipFill>
        <p:spPr>
          <a:xfrm>
            <a:off x="1786402" y="1744397"/>
            <a:ext cx="5378059" cy="2546248"/>
          </a:xfrm>
          <a:prstGeom prst="rect">
            <a:avLst/>
          </a:prstGeom>
          <a:noFill/>
          <a:ln>
            <a:noFill/>
          </a:ln>
        </p:spPr>
      </p:pic>
      <p:sp>
        <p:nvSpPr>
          <p:cNvPr id="146" name="Shape 146"/>
          <p:cNvSpPr txBox="1"/>
          <p:nvPr/>
        </p:nvSpPr>
        <p:spPr>
          <a:xfrm>
            <a:off x="2567969" y="1626618"/>
            <a:ext cx="3814924" cy="64633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0" i="0" u="sng" strike="noStrike" cap="none" dirty="0">
                <a:solidFill>
                  <a:schemeClr val="hlink"/>
                </a:solidFill>
                <a:latin typeface="Arial"/>
                <a:ea typeface="Arial"/>
                <a:cs typeface="Arial"/>
                <a:sym typeface="Arial"/>
              </a:rPr>
              <a:t>https://slack.rancher.io</a:t>
            </a:r>
          </a:p>
          <a:p>
            <a:pPr marL="0" marR="0" lvl="0" indent="0" algn="ctr" rtl="0">
              <a:lnSpc>
                <a:spcPct val="100000"/>
              </a:lnSpc>
              <a:spcBef>
                <a:spcPts val="0"/>
              </a:spcBef>
              <a:spcAft>
                <a:spcPts val="0"/>
              </a:spcAft>
              <a:buClr>
                <a:srgbClr val="000000"/>
              </a:buClr>
              <a:buSzPct val="25000"/>
              <a:buFont typeface="Arial"/>
              <a:buNone/>
            </a:pPr>
            <a:endParaRPr lang="en-US" sz="1800" dirty="0">
              <a:solidFill>
                <a:schemeClr val="tx1"/>
              </a:solidFill>
            </a:endParaRPr>
          </a:p>
          <a:p>
            <a:pPr marL="0" marR="0" lvl="0" indent="0" algn="ctr" rtl="0">
              <a:lnSpc>
                <a:spcPct val="100000"/>
              </a:lnSpc>
              <a:spcBef>
                <a:spcPts val="0"/>
              </a:spcBef>
              <a:spcAft>
                <a:spcPts val="0"/>
              </a:spcAft>
              <a:buClr>
                <a:srgbClr val="000000"/>
              </a:buClr>
              <a:buSzPct val="25000"/>
              <a:buFont typeface="Arial"/>
              <a:buNone/>
            </a:pPr>
            <a:endParaRPr lang="en-US" sz="1800" dirty="0">
              <a:solidFill>
                <a:schemeClr val="tx1"/>
              </a:solidFill>
            </a:endParaRPr>
          </a:p>
          <a:p>
            <a:pPr marL="0" marR="0" lvl="0" indent="0" algn="ctr" rtl="0">
              <a:lnSpc>
                <a:spcPct val="100000"/>
              </a:lnSpc>
              <a:spcBef>
                <a:spcPts val="0"/>
              </a:spcBef>
              <a:spcAft>
                <a:spcPts val="0"/>
              </a:spcAft>
              <a:buClr>
                <a:srgbClr val="000000"/>
              </a:buClr>
              <a:buSzPct val="25000"/>
              <a:buFont typeface="Arial"/>
              <a:buNone/>
            </a:pPr>
            <a:endParaRPr lang="en-US" sz="1800" dirty="0">
              <a:solidFill>
                <a:schemeClr val="tx1"/>
              </a:solidFill>
            </a:endParaRPr>
          </a:p>
          <a:p>
            <a:pPr marL="0" marR="0" lvl="0" indent="0" algn="ctr" rtl="0">
              <a:lnSpc>
                <a:spcPct val="100000"/>
              </a:lnSpc>
              <a:spcBef>
                <a:spcPts val="0"/>
              </a:spcBef>
              <a:spcAft>
                <a:spcPts val="0"/>
              </a:spcAft>
              <a:buClr>
                <a:srgbClr val="000000"/>
              </a:buClr>
              <a:buSzPct val="25000"/>
              <a:buFont typeface="Arial"/>
              <a:buNone/>
            </a:pPr>
            <a:endParaRPr lang="en-US" sz="1800" dirty="0">
              <a:solidFill>
                <a:schemeClr val="tx1"/>
              </a:solidFill>
            </a:endParaRPr>
          </a:p>
          <a:p>
            <a:pPr marL="0" marR="0" lvl="0" indent="0" algn="ctr" rtl="0">
              <a:lnSpc>
                <a:spcPct val="100000"/>
              </a:lnSpc>
              <a:spcBef>
                <a:spcPts val="0"/>
              </a:spcBef>
              <a:spcAft>
                <a:spcPts val="0"/>
              </a:spcAft>
              <a:buClr>
                <a:srgbClr val="000000"/>
              </a:buClr>
              <a:buSzPct val="25000"/>
              <a:buFont typeface="Arial"/>
              <a:buNone/>
            </a:pPr>
            <a:endParaRPr lang="en-US" sz="1800" dirty="0">
              <a:solidFill>
                <a:schemeClr val="tx1"/>
              </a:solidFill>
            </a:endParaRPr>
          </a:p>
          <a:p>
            <a:pPr marL="0" marR="0" lvl="0" indent="0" algn="ctr" rtl="0">
              <a:lnSpc>
                <a:spcPct val="100000"/>
              </a:lnSpc>
              <a:spcBef>
                <a:spcPts val="0"/>
              </a:spcBef>
              <a:spcAft>
                <a:spcPts val="0"/>
              </a:spcAft>
              <a:buClr>
                <a:srgbClr val="000000"/>
              </a:buClr>
              <a:buSzPct val="25000"/>
              <a:buFont typeface="Arial"/>
              <a:buNone/>
            </a:pPr>
            <a:endParaRPr lang="en-US" sz="1800" dirty="0">
              <a:solidFill>
                <a:schemeClr val="tx1"/>
              </a:solidFill>
            </a:endParaRPr>
          </a:p>
          <a:p>
            <a:pPr marL="0" marR="0" lvl="0" indent="0" algn="ctr" rtl="0">
              <a:lnSpc>
                <a:spcPct val="100000"/>
              </a:lnSpc>
              <a:spcBef>
                <a:spcPts val="0"/>
              </a:spcBef>
              <a:spcAft>
                <a:spcPts val="0"/>
              </a:spcAft>
              <a:buClr>
                <a:srgbClr val="000000"/>
              </a:buClr>
              <a:buSzPct val="25000"/>
              <a:buFont typeface="Arial"/>
              <a:buNone/>
            </a:pPr>
            <a:endParaRPr lang="en-US" sz="1800" dirty="0">
              <a:solidFill>
                <a:schemeClr val="tx1"/>
              </a:solidFill>
            </a:endParaRPr>
          </a:p>
          <a:p>
            <a:pPr marL="0" marR="0" lvl="0" indent="0" algn="ctr" rtl="0">
              <a:lnSpc>
                <a:spcPct val="100000"/>
              </a:lnSpc>
              <a:spcBef>
                <a:spcPts val="0"/>
              </a:spcBef>
              <a:spcAft>
                <a:spcPts val="0"/>
              </a:spcAft>
              <a:buClr>
                <a:srgbClr val="000000"/>
              </a:buClr>
              <a:buSzPct val="25000"/>
              <a:buFont typeface="Arial"/>
              <a:buNone/>
            </a:pPr>
            <a:r>
              <a:rPr lang="en-US" sz="1800" dirty="0">
                <a:solidFill>
                  <a:schemeClr val="tx1"/>
                </a:solidFill>
              </a:rPr>
              <a:t>#Kubernetes channel</a:t>
            </a:r>
            <a:endParaRPr lang="en-US" sz="1800" b="0" i="0" strike="noStrike" cap="none" dirty="0">
              <a:solidFill>
                <a:schemeClr val="tx1"/>
              </a:solidFill>
              <a:sym typeface="Arial"/>
              <a:hlinkClick r:id="rId4"/>
            </a:endParaRPr>
          </a:p>
          <a:p>
            <a:pPr marL="0" marR="0" lvl="0" indent="0" algn="ctr"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ctrTitle"/>
          </p:nvPr>
        </p:nvSpPr>
        <p:spPr>
          <a:xfrm>
            <a:off x="2755334" y="1589736"/>
            <a:ext cx="3384912" cy="1159856"/>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4000" b="1" i="0" u="none" strike="noStrike" cap="none">
                <a:solidFill>
                  <a:schemeClr val="dk1"/>
                </a:solidFill>
                <a:latin typeface="Arial"/>
                <a:ea typeface="Arial"/>
                <a:cs typeface="Arial"/>
                <a:sym typeface="Arial"/>
              </a:rPr>
              <a:t>Thank you</a:t>
            </a:r>
          </a:p>
        </p:txBody>
      </p:sp>
      <p:sp>
        <p:nvSpPr>
          <p:cNvPr id="153" name="Shape 153"/>
          <p:cNvSpPr txBox="1">
            <a:spLocks noGrp="1"/>
          </p:cNvSpPr>
          <p:nvPr>
            <p:ph type="subTitle" idx="1"/>
          </p:nvPr>
        </p:nvSpPr>
        <p:spPr>
          <a:xfrm>
            <a:off x="1609023" y="2846681"/>
            <a:ext cx="5883505" cy="529566"/>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2400" b="0" i="0" u="none" strike="noStrike" cap="none" dirty="0">
                <a:solidFill>
                  <a:schemeClr val="dk2"/>
                </a:solidFill>
                <a:latin typeface="Arial"/>
                <a:ea typeface="Arial"/>
                <a:cs typeface="Arial"/>
                <a:sym typeface="Arial"/>
              </a:rPr>
              <a:t>rancher.com/Kubernetes-master-class</a:t>
            </a:r>
          </a:p>
          <a:p>
            <a:pPr marL="0" marR="0" lvl="0" indent="0" algn="ctr" rtl="0">
              <a:lnSpc>
                <a:spcPct val="100000"/>
              </a:lnSpc>
              <a:spcBef>
                <a:spcPts val="0"/>
              </a:spcBef>
              <a:spcAft>
                <a:spcPts val="0"/>
              </a:spcAft>
              <a:buClr>
                <a:schemeClr val="dk2"/>
              </a:buClr>
              <a:buSzPct val="25000"/>
              <a:buFont typeface="Courier New"/>
              <a:buNone/>
            </a:pPr>
            <a:r>
              <a:rPr lang="en-US" sz="2400" b="1" i="0" u="none" strike="noStrike" cap="none" dirty="0">
                <a:solidFill>
                  <a:schemeClr val="dk1"/>
                </a:solidFill>
                <a:latin typeface="Courier New"/>
                <a:ea typeface="Courier New"/>
                <a:cs typeface="Courier New"/>
                <a:sym typeface="Courier New"/>
              </a:rPr>
              <a:t>#rancherk8s</a:t>
            </a:r>
          </a:p>
          <a:p>
            <a:pPr marL="0" marR="0" lvl="0" indent="0" algn="ctr" rtl="0">
              <a:lnSpc>
                <a:spcPct val="100000"/>
              </a:lnSpc>
              <a:spcBef>
                <a:spcPts val="0"/>
              </a:spcBef>
              <a:spcAft>
                <a:spcPts val="0"/>
              </a:spcAft>
              <a:buClr>
                <a:schemeClr val="dk2"/>
              </a:buClr>
              <a:buSzPct val="25000"/>
              <a:buFont typeface="Arial"/>
              <a:buNone/>
            </a:pPr>
            <a:endParaRPr sz="2400" b="0" i="0" u="none" strike="noStrike" cap="none" dirty="0">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2"/>
              </a:buClr>
              <a:buSzPct val="25000"/>
              <a:buFont typeface="Arial"/>
              <a:buNone/>
            </a:pPr>
            <a:endParaRPr sz="2400" b="0" i="0" u="none" strike="noStrike" cap="none" dirty="0">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2"/>
              </a:buClr>
              <a:buSzPct val="25000"/>
              <a:buFont typeface="Arial"/>
              <a:buNone/>
            </a:pPr>
            <a:endParaRPr sz="2400" b="0" i="0" u="none" strike="noStrike" cap="none" dirty="0">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2"/>
              </a:buClr>
              <a:buSzPct val="25000"/>
              <a:buFont typeface="Arial"/>
              <a:buNone/>
            </a:pPr>
            <a:endParaRPr sz="2400" b="0" i="0" u="none" strike="noStrike" cap="none" dirty="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b="1" i="0" u="none" strike="noStrike" cap="none" dirty="0">
                <a:solidFill>
                  <a:schemeClr val="dk1"/>
                </a:solidFill>
                <a:latin typeface="+mj-lt"/>
                <a:ea typeface="Source Sans Pro"/>
                <a:cs typeface="Source Sans Pro"/>
                <a:sym typeface="Source Sans Pro"/>
              </a:rPr>
              <a:t>Today’s objectives</a:t>
            </a:r>
          </a:p>
        </p:txBody>
      </p:sp>
      <p:sp>
        <p:nvSpPr>
          <p:cNvPr id="46" name="Shape 46"/>
          <p:cNvSpPr txBox="1">
            <a:spLocks noGrp="1"/>
          </p:cNvSpPr>
          <p:nvPr>
            <p:ph type="body" idx="1"/>
          </p:nvPr>
        </p:nvSpPr>
        <p:spPr>
          <a:xfrm>
            <a:off x="3636578" y="1200150"/>
            <a:ext cx="5050220" cy="3495417"/>
          </a:xfrm>
          <a:prstGeom prst="rect">
            <a:avLst/>
          </a:prstGeom>
          <a:noFill/>
          <a:ln>
            <a:noFill/>
          </a:ln>
        </p:spPr>
        <p:txBody>
          <a:bodyPr lIns="91425" tIns="91425" rIns="91425" bIns="91425"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400" b="0" i="0" u="none" strike="noStrike" cap="none" dirty="0">
                <a:solidFill>
                  <a:schemeClr val="dk1"/>
                </a:solidFill>
                <a:latin typeface="+mn-lt"/>
                <a:ea typeface="Source Sans Pro"/>
                <a:cs typeface="Source Sans Pro"/>
                <a:sym typeface="Source Sans Pro"/>
              </a:rPr>
              <a:t>Technical </a:t>
            </a:r>
            <a:r>
              <a:rPr lang="en-US" sz="2400" b="0" i="0" u="none" strike="noStrike" cap="none">
                <a:solidFill>
                  <a:schemeClr val="dk1"/>
                </a:solidFill>
                <a:latin typeface="+mn-lt"/>
                <a:ea typeface="Source Sans Pro"/>
                <a:cs typeface="Source Sans Pro"/>
                <a:sym typeface="Source Sans Pro"/>
              </a:rPr>
              <a:t>introduction to </a:t>
            </a:r>
            <a:r>
              <a:rPr lang="en-US" sz="2400" b="0" i="0" u="none" strike="noStrike" cap="none" dirty="0">
                <a:solidFill>
                  <a:schemeClr val="dk1"/>
                </a:solidFill>
                <a:latin typeface="+mn-lt"/>
                <a:ea typeface="Source Sans Pro"/>
                <a:cs typeface="Source Sans Pro"/>
                <a:sym typeface="Source Sans Pro"/>
              </a:rPr>
              <a:t>Rancher</a:t>
            </a:r>
          </a:p>
          <a:p>
            <a:pPr marL="342900" marR="0" lvl="0" indent="-342900" algn="l" rtl="0">
              <a:lnSpc>
                <a:spcPct val="100000"/>
              </a:lnSpc>
              <a:spcBef>
                <a:spcPts val="600"/>
              </a:spcBef>
              <a:spcAft>
                <a:spcPts val="0"/>
              </a:spcAft>
              <a:buClr>
                <a:schemeClr val="dk1"/>
              </a:buClr>
              <a:buSzPct val="100000"/>
              <a:buFont typeface="Arial"/>
              <a:buChar char="•"/>
            </a:pPr>
            <a:r>
              <a:rPr lang="en-US" sz="2400" b="0" i="0" u="none" strike="noStrike" cap="none" dirty="0">
                <a:solidFill>
                  <a:schemeClr val="dk1"/>
                </a:solidFill>
                <a:latin typeface="+mn-lt"/>
                <a:ea typeface="Source Sans Pro"/>
                <a:cs typeface="Source Sans Pro"/>
                <a:sym typeface="Source Sans Pro"/>
              </a:rPr>
              <a:t>Keep the slides to a minimum</a:t>
            </a:r>
          </a:p>
          <a:p>
            <a:pPr marL="342900" marR="0" lvl="0" indent="-342900" algn="l" rtl="0">
              <a:lnSpc>
                <a:spcPct val="100000"/>
              </a:lnSpc>
              <a:spcBef>
                <a:spcPts val="600"/>
              </a:spcBef>
              <a:spcAft>
                <a:spcPts val="0"/>
              </a:spcAft>
              <a:buClr>
                <a:schemeClr val="dk1"/>
              </a:buClr>
              <a:buSzPct val="100000"/>
              <a:buFont typeface="Arial"/>
              <a:buChar char="•"/>
            </a:pPr>
            <a:r>
              <a:rPr lang="en-US" sz="2400" b="0" i="0" u="none" strike="noStrike" cap="none" dirty="0">
                <a:solidFill>
                  <a:schemeClr val="dk1"/>
                </a:solidFill>
                <a:latin typeface="+mn-lt"/>
                <a:ea typeface="Source Sans Pro"/>
                <a:cs typeface="Source Sans Pro"/>
                <a:sym typeface="Source Sans Pro"/>
              </a:rPr>
              <a:t>Demo, then demo some more</a:t>
            </a:r>
          </a:p>
          <a:p>
            <a:pPr marL="0" marR="0" lvl="0" indent="0" algn="l" rtl="0">
              <a:lnSpc>
                <a:spcPct val="100000"/>
              </a:lnSpc>
              <a:spcBef>
                <a:spcPts val="600"/>
              </a:spcBef>
              <a:spcAft>
                <a:spcPts val="0"/>
              </a:spcAft>
              <a:buClr>
                <a:schemeClr val="dk1"/>
              </a:buClr>
              <a:buSzPct val="25000"/>
              <a:buFont typeface="Arial"/>
              <a:buNone/>
            </a:pPr>
            <a:endParaRPr sz="2400" b="0" i="0" u="none" strike="noStrike" cap="none" dirty="0">
              <a:solidFill>
                <a:schemeClr val="dk1"/>
              </a:solidFill>
              <a:latin typeface="Arial"/>
              <a:ea typeface="Arial"/>
              <a:cs typeface="Arial"/>
              <a:sym typeface="Arial"/>
            </a:endParaRPr>
          </a:p>
        </p:txBody>
      </p:sp>
      <p:sp>
        <p:nvSpPr>
          <p:cNvPr id="47" name="Shape 47"/>
          <p:cNvSpPr txBox="1">
            <a:spLocks noGrp="1"/>
          </p:cNvSpPr>
          <p:nvPr>
            <p:ph type="sldNum" idx="12"/>
          </p:nvPr>
        </p:nvSpPr>
        <p:spPr>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a:solidFill>
                  <a:srgbClr val="888888"/>
                </a:solidFill>
                <a:latin typeface="Arial"/>
                <a:ea typeface="Arial"/>
                <a:cs typeface="Arial"/>
                <a:sym typeface="Arial"/>
              </a:rPr>
              <a:t>1</a:t>
            </a:fld>
            <a:endParaRPr lang="en-US" sz="900" b="0" i="0" u="none" strike="noStrike" cap="none" dirty="0">
              <a:solidFill>
                <a:srgbClr val="888888"/>
              </a:solidFill>
              <a:latin typeface="Arial"/>
              <a:ea typeface="Arial"/>
              <a:cs typeface="Arial"/>
              <a:sym typeface="Arial"/>
            </a:endParaRPr>
          </a:p>
        </p:txBody>
      </p:sp>
      <p:sp>
        <p:nvSpPr>
          <p:cNvPr id="48" name="Shape 48"/>
          <p:cNvSpPr txBox="1"/>
          <p:nvPr/>
        </p:nvSpPr>
        <p:spPr>
          <a:xfrm>
            <a:off x="4071487" y="1328663"/>
            <a:ext cx="4906860" cy="242257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Font typeface="Arial"/>
              <a:buNone/>
            </a:pPr>
            <a:endParaRPr sz="2000" b="0" i="0" u="none" strike="noStrike" cap="none" dirty="0">
              <a:solidFill>
                <a:srgbClr val="000000"/>
              </a:solidFill>
              <a:latin typeface="Source Sans Pro"/>
              <a:ea typeface="Source Sans Pro"/>
              <a:cs typeface="Source Sans Pro"/>
              <a:sym typeface="Source Sans Pro"/>
            </a:endParaRPr>
          </a:p>
        </p:txBody>
      </p:sp>
      <p:pic>
        <p:nvPicPr>
          <p:cNvPr id="49" name="Shape 49"/>
          <p:cNvPicPr preferRelativeResize="0"/>
          <p:nvPr/>
        </p:nvPicPr>
        <p:blipFill rotWithShape="1">
          <a:blip r:embed="rId3">
            <a:alphaModFix/>
          </a:blip>
          <a:srcRect/>
          <a:stretch/>
        </p:blipFill>
        <p:spPr>
          <a:xfrm>
            <a:off x="520791" y="1319038"/>
            <a:ext cx="2809628" cy="2726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chor="t"/>
          <a:lstStyle/>
          <a:p>
            <a:r>
              <a:rPr lang="en-US" dirty="0"/>
              <a:t>For the purpose of this training, we’re assuming you understand basic Docker concepts</a:t>
            </a:r>
            <a:r>
              <a:rPr lang="mr-IN" dirty="0"/>
              <a:t>…</a:t>
            </a:r>
            <a:r>
              <a:rPr lang="en-US" dirty="0"/>
              <a:t>.</a:t>
            </a:r>
          </a:p>
        </p:txBody>
      </p:sp>
      <p:sp>
        <p:nvSpPr>
          <p:cNvPr id="9" name="Shape 47"/>
          <p:cNvSpPr txBox="1">
            <a:spLocks noGrp="1"/>
          </p:cNvSpPr>
          <p:nvPr>
            <p:ph type="sldNum" idx="12"/>
          </p:nvPr>
        </p:nvSpPr>
        <p:spPr>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a:solidFill>
                  <a:srgbClr val="888888"/>
                </a:solidFill>
                <a:latin typeface="Arial"/>
                <a:ea typeface="Arial"/>
                <a:cs typeface="Arial"/>
                <a:sym typeface="Arial"/>
              </a:rPr>
              <a:t>2</a:t>
            </a:fld>
            <a:endParaRPr lang="en-US" sz="900" b="0" i="0" u="none" strike="noStrike" cap="none" dirty="0">
              <a:solidFill>
                <a:srgbClr val="888888"/>
              </a:solidFill>
              <a:latin typeface="Arial"/>
              <a:ea typeface="Arial"/>
              <a:cs typeface="Arial"/>
              <a:sym typeface="Arial"/>
            </a:endParaRPr>
          </a:p>
        </p:txBody>
      </p:sp>
      <p:sp>
        <p:nvSpPr>
          <p:cNvPr id="5" name="Shape 91"/>
          <p:cNvSpPr/>
          <p:nvPr/>
        </p:nvSpPr>
        <p:spPr>
          <a:xfrm>
            <a:off x="3960182" y="4794751"/>
            <a:ext cx="1031100" cy="246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ourier New"/>
              <a:buNone/>
            </a:pPr>
            <a:r>
              <a:rPr lang="en-US" sz="1000" b="1" i="0" u="none" strike="noStrike" cap="none">
                <a:solidFill>
                  <a:schemeClr val="dk1"/>
                </a:solidFill>
                <a:latin typeface="Courier New"/>
                <a:ea typeface="Courier New"/>
                <a:cs typeface="Courier New"/>
                <a:sym typeface="Courier New"/>
              </a:rPr>
              <a:t>#rancherk8s</a:t>
            </a:r>
          </a:p>
        </p:txBody>
      </p:sp>
    </p:spTree>
    <p:extLst>
      <p:ext uri="{BB962C8B-B14F-4D97-AF65-F5344CB8AC3E}">
        <p14:creationId xmlns:p14="http://schemas.microsoft.com/office/powerpoint/2010/main" val="30048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Arial"/>
              <a:buNone/>
            </a:pPr>
            <a:r>
              <a:rPr lang="en-US" b="1" i="0" u="none" strike="noStrike" cap="none" dirty="0">
                <a:solidFill>
                  <a:schemeClr val="dk1"/>
                </a:solidFill>
                <a:latin typeface="Arial"/>
                <a:ea typeface="Arial"/>
                <a:cs typeface="Arial"/>
                <a:sym typeface="Arial"/>
              </a:rPr>
              <a:t>Resources - docs</a:t>
            </a:r>
          </a:p>
        </p:txBody>
      </p:sp>
      <p:sp>
        <p:nvSpPr>
          <p:cNvPr id="63" name="Shape 63"/>
          <p:cNvSpPr txBox="1">
            <a:spLocks noGrp="1"/>
          </p:cNvSpPr>
          <p:nvPr>
            <p:ph type="sldNum" idx="12"/>
          </p:nvPr>
        </p:nvSpPr>
        <p:spPr>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a:solidFill>
                  <a:srgbClr val="888888"/>
                </a:solidFill>
                <a:latin typeface="Arial"/>
                <a:ea typeface="Arial"/>
                <a:cs typeface="Arial"/>
                <a:sym typeface="Arial"/>
              </a:rPr>
              <a:t>3</a:t>
            </a:fld>
            <a:endParaRPr lang="en-US" sz="900" b="0" i="0" u="none" strike="noStrike" cap="none">
              <a:solidFill>
                <a:srgbClr val="888888"/>
              </a:solidFill>
              <a:latin typeface="Arial"/>
              <a:ea typeface="Arial"/>
              <a:cs typeface="Arial"/>
              <a:sym typeface="Arial"/>
            </a:endParaRPr>
          </a:p>
        </p:txBody>
      </p:sp>
      <p:sp>
        <p:nvSpPr>
          <p:cNvPr id="64" name="Shape 64"/>
          <p:cNvSpPr txBox="1"/>
          <p:nvPr/>
        </p:nvSpPr>
        <p:spPr>
          <a:xfrm>
            <a:off x="1279525" y="951533"/>
            <a:ext cx="6584949" cy="646331"/>
          </a:xfrm>
          <a:prstGeom prst="rect">
            <a:avLst/>
          </a:prstGeom>
          <a:noFill/>
          <a:ln>
            <a:noFill/>
          </a:ln>
        </p:spPr>
        <p:txBody>
          <a:bodyPr lIns="91425" tIns="45700" rIns="91425" bIns="45700" anchor="t" anchorCtr="0">
            <a:noAutofit/>
          </a:bodyPr>
          <a:lstStyle/>
          <a:p>
            <a:pPr lvl="0" algn="ctr">
              <a:buClr>
                <a:srgbClr val="000000"/>
              </a:buClr>
              <a:buSzPct val="25000"/>
            </a:pPr>
            <a:r>
              <a:rPr lang="en-US" sz="1800" u="sng" dirty="0">
                <a:solidFill>
                  <a:schemeClr val="hlink"/>
                </a:solidFill>
              </a:rPr>
              <a:t>https://</a:t>
            </a:r>
            <a:r>
              <a:rPr lang="en-US" sz="1800" u="sng" dirty="0" err="1">
                <a:solidFill>
                  <a:schemeClr val="hlink"/>
                </a:solidFill>
              </a:rPr>
              <a:t>rancher.com</a:t>
            </a:r>
            <a:r>
              <a:rPr lang="en-US" sz="1800" u="sng" dirty="0">
                <a:solidFill>
                  <a:schemeClr val="hlink"/>
                </a:solidFill>
              </a:rPr>
              <a:t>/docs/rancher/v2.x/en/quick-start-guide/</a:t>
            </a:r>
            <a:endParaRPr sz="1800" b="0" i="0" u="none" strike="noStrike" cap="none" dirty="0">
              <a:solidFill>
                <a:srgbClr val="000000"/>
              </a:solidFill>
              <a:latin typeface="Arial"/>
              <a:ea typeface="Arial"/>
              <a:cs typeface="Arial"/>
              <a:sym typeface="Arial"/>
            </a:endParaRPr>
          </a:p>
        </p:txBody>
      </p:sp>
      <p:sp>
        <p:nvSpPr>
          <p:cNvPr id="66" name="Shape 66"/>
          <p:cNvSpPr/>
          <p:nvPr/>
        </p:nvSpPr>
        <p:spPr>
          <a:xfrm>
            <a:off x="3960182" y="4794751"/>
            <a:ext cx="1031050" cy="24622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ourier New"/>
              <a:buNone/>
            </a:pPr>
            <a:r>
              <a:rPr lang="en-US" sz="1000" b="1" i="0" u="none" strike="noStrike" cap="none">
                <a:solidFill>
                  <a:schemeClr val="dk1"/>
                </a:solidFill>
                <a:latin typeface="Courier New"/>
                <a:ea typeface="Courier New"/>
                <a:cs typeface="Courier New"/>
                <a:sym typeface="Courier New"/>
              </a:rPr>
              <a:t>#rancherk8s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308" y="1367055"/>
            <a:ext cx="6415973" cy="32429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Arial"/>
              <a:buNone/>
            </a:pPr>
            <a:r>
              <a:rPr lang="en-US" b="1" i="0" u="none" strike="noStrike" cap="none" dirty="0">
                <a:solidFill>
                  <a:schemeClr val="dk1"/>
                </a:solidFill>
                <a:latin typeface="Arial"/>
                <a:ea typeface="Arial"/>
                <a:cs typeface="Arial"/>
                <a:sym typeface="Arial"/>
              </a:rPr>
              <a:t>Resources – slack and forums</a:t>
            </a:r>
          </a:p>
        </p:txBody>
      </p:sp>
      <p:sp>
        <p:nvSpPr>
          <p:cNvPr id="72" name="Shape 72"/>
          <p:cNvSpPr txBox="1">
            <a:spLocks noGrp="1"/>
          </p:cNvSpPr>
          <p:nvPr>
            <p:ph type="sldNum" idx="12"/>
          </p:nvPr>
        </p:nvSpPr>
        <p:spPr>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a:solidFill>
                  <a:srgbClr val="888888"/>
                </a:solidFill>
                <a:latin typeface="Arial"/>
                <a:ea typeface="Arial"/>
                <a:cs typeface="Arial"/>
                <a:sym typeface="Arial"/>
              </a:rPr>
              <a:t>4</a:t>
            </a:fld>
            <a:endParaRPr lang="en-US" sz="900" b="0" i="0" u="none" strike="noStrike" cap="none">
              <a:solidFill>
                <a:srgbClr val="888888"/>
              </a:solidFill>
              <a:latin typeface="Arial"/>
              <a:ea typeface="Arial"/>
              <a:cs typeface="Arial"/>
              <a:sym typeface="Arial"/>
            </a:endParaRPr>
          </a:p>
        </p:txBody>
      </p:sp>
      <p:sp>
        <p:nvSpPr>
          <p:cNvPr id="73" name="Shape 73"/>
          <p:cNvSpPr txBox="1"/>
          <p:nvPr/>
        </p:nvSpPr>
        <p:spPr>
          <a:xfrm>
            <a:off x="4572000" y="953986"/>
            <a:ext cx="3264182"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sng" strike="noStrike" cap="none">
                <a:solidFill>
                  <a:schemeClr val="hlink"/>
                </a:solidFill>
                <a:latin typeface="Arial"/>
                <a:ea typeface="Arial"/>
                <a:cs typeface="Arial"/>
                <a:sym typeface="Arial"/>
                <a:hlinkClick r:id="rId3"/>
              </a:rPr>
              <a:t>http://forums.rancher.com</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pic>
        <p:nvPicPr>
          <p:cNvPr id="74" name="Shape 74"/>
          <p:cNvPicPr preferRelativeResize="0"/>
          <p:nvPr/>
        </p:nvPicPr>
        <p:blipFill rotWithShape="1">
          <a:blip r:embed="rId4">
            <a:alphaModFix/>
          </a:blip>
          <a:srcRect/>
          <a:stretch/>
        </p:blipFill>
        <p:spPr>
          <a:xfrm>
            <a:off x="4817096" y="1418524"/>
            <a:ext cx="3869703" cy="2512454"/>
          </a:xfrm>
          <a:prstGeom prst="rect">
            <a:avLst/>
          </a:prstGeom>
          <a:noFill/>
          <a:ln>
            <a:noFill/>
          </a:ln>
          <a:effectLst>
            <a:outerShdw blurRad="292100" dist="139700" dir="2700000" algn="tl" rotWithShape="0">
              <a:srgbClr val="333333">
                <a:alpha val="64705"/>
              </a:srgbClr>
            </a:outerShdw>
          </a:effectLst>
        </p:spPr>
      </p:pic>
      <p:sp>
        <p:nvSpPr>
          <p:cNvPr id="75" name="Shape 75"/>
          <p:cNvSpPr/>
          <p:nvPr/>
        </p:nvSpPr>
        <p:spPr>
          <a:xfrm>
            <a:off x="3960182" y="4794751"/>
            <a:ext cx="1031050" cy="24622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ourier New"/>
              <a:buNone/>
            </a:pPr>
            <a:r>
              <a:rPr lang="en-US" sz="1000" b="1" i="0" u="none" strike="noStrike" cap="none">
                <a:solidFill>
                  <a:schemeClr val="dk1"/>
                </a:solidFill>
                <a:latin typeface="Courier New"/>
                <a:ea typeface="Courier New"/>
                <a:cs typeface="Courier New"/>
                <a:sym typeface="Courier New"/>
              </a:rPr>
              <a:t>#rancherk8s</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418524"/>
            <a:ext cx="3834612" cy="2584680"/>
          </a:xfrm>
          <a:prstGeom prst="rect">
            <a:avLst/>
          </a:prstGeom>
        </p:spPr>
      </p:pic>
      <p:sp>
        <p:nvSpPr>
          <p:cNvPr id="8" name="Shape 73"/>
          <p:cNvSpPr txBox="1"/>
          <p:nvPr/>
        </p:nvSpPr>
        <p:spPr>
          <a:xfrm>
            <a:off x="742415" y="953986"/>
            <a:ext cx="3264182"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00" b="0" i="0" u="sng" strike="noStrike" cap="none" dirty="0">
                <a:solidFill>
                  <a:schemeClr val="hlink"/>
                </a:solidFill>
                <a:latin typeface="Arial"/>
                <a:ea typeface="Arial"/>
                <a:cs typeface="Arial"/>
                <a:sym typeface="Arial"/>
                <a:hlinkClick r:id="rId3"/>
              </a:rPr>
              <a:t>http://slack.rancher.io</a:t>
            </a:r>
          </a:p>
          <a:p>
            <a:pPr marL="0" marR="0" lvl="0" indent="0" algn="l" rtl="0">
              <a:lnSpc>
                <a:spcPct val="100000"/>
              </a:lnSpc>
              <a:spcBef>
                <a:spcPts val="0"/>
              </a:spcBef>
              <a:spcAft>
                <a:spcPts val="0"/>
              </a:spcAft>
              <a:buClr>
                <a:srgbClr val="000000"/>
              </a:buClr>
              <a:buSzPct val="25000"/>
              <a:buFont typeface="Arial"/>
              <a:buNone/>
            </a:pPr>
            <a:endParaRPr lang="en-US" sz="18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DBB5-C61A-2A47-A622-995905919762}"/>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AE0D423B-E584-CD4B-8D8C-870B22C27DC0}"/>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5144281C-4975-8248-9D3B-D49C0A39C12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smtClean="0">
                <a:solidFill>
                  <a:srgbClr val="888888"/>
                </a:solidFill>
                <a:latin typeface="Arial"/>
                <a:ea typeface="Arial"/>
                <a:cs typeface="Arial"/>
                <a:sym typeface="Arial"/>
              </a:rPr>
              <a:t>5</a:t>
            </a:fld>
            <a:endParaRPr lang="en-US" sz="900" b="0" i="0" u="none" strike="noStrike" cap="none">
              <a:solidFill>
                <a:srgbClr val="888888"/>
              </a:solidFill>
              <a:latin typeface="Arial"/>
              <a:ea typeface="Arial"/>
              <a:cs typeface="Arial"/>
              <a:sym typeface="Arial"/>
            </a:endParaRPr>
          </a:p>
        </p:txBody>
      </p:sp>
      <p:pic>
        <p:nvPicPr>
          <p:cNvPr id="6" name="Picture 5">
            <a:extLst>
              <a:ext uri="{FF2B5EF4-FFF2-40B4-BE49-F238E27FC236}">
                <a16:creationId xmlns:a16="http://schemas.microsoft.com/office/drawing/2014/main" id="{392F06B5-0E85-F848-A00D-2B0FABA188B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785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59ADE-148E-6345-BC0E-0C490F37F0A8}"/>
              </a:ext>
            </a:extLst>
          </p:cNvPr>
          <p:cNvSpPr>
            <a:spLocks noGrp="1"/>
          </p:cNvSpPr>
          <p:nvPr>
            <p:ph type="title"/>
          </p:nvPr>
        </p:nvSpPr>
        <p:spPr/>
        <p:txBody>
          <a:bodyPr/>
          <a:lstStyle/>
          <a:p>
            <a:endParaRPr lang="de-DE"/>
          </a:p>
        </p:txBody>
      </p:sp>
      <p:sp>
        <p:nvSpPr>
          <p:cNvPr id="3" name="Text Placeholder 2">
            <a:extLst>
              <a:ext uri="{FF2B5EF4-FFF2-40B4-BE49-F238E27FC236}">
                <a16:creationId xmlns:a16="http://schemas.microsoft.com/office/drawing/2014/main" id="{A96831A1-793F-EE44-A21C-D20805D38F4C}"/>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AD4F4B8C-DF60-644B-94B2-7A82A99CE7AC}"/>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smtClean="0">
                <a:solidFill>
                  <a:srgbClr val="888888"/>
                </a:solidFill>
                <a:latin typeface="Arial"/>
                <a:ea typeface="Arial"/>
                <a:cs typeface="Arial"/>
                <a:sym typeface="Arial"/>
              </a:rPr>
              <a:t>6</a:t>
            </a:fld>
            <a:endParaRPr lang="en-US" sz="900" b="0" i="0" u="none" strike="noStrike" cap="none">
              <a:solidFill>
                <a:srgbClr val="888888"/>
              </a:solidFill>
              <a:latin typeface="Arial"/>
              <a:ea typeface="Arial"/>
              <a:cs typeface="Arial"/>
              <a:sym typeface="Arial"/>
            </a:endParaRPr>
          </a:p>
        </p:txBody>
      </p:sp>
      <p:pic>
        <p:nvPicPr>
          <p:cNvPr id="6" name="Picture 5">
            <a:extLst>
              <a:ext uri="{FF2B5EF4-FFF2-40B4-BE49-F238E27FC236}">
                <a16:creationId xmlns:a16="http://schemas.microsoft.com/office/drawing/2014/main" id="{44376E8F-AEC7-474D-A6CA-E1F704EE33EB}"/>
              </a:ext>
            </a:extLst>
          </p:cNvPr>
          <p:cNvPicPr>
            <a:picLocks noChangeAspect="1"/>
          </p:cNvPicPr>
          <p:nvPr/>
        </p:nvPicPr>
        <p:blipFill>
          <a:blip r:embed="rId3"/>
          <a:stretch>
            <a:fillRect/>
          </a:stretch>
        </p:blipFill>
        <p:spPr>
          <a:xfrm>
            <a:off x="6387" y="0"/>
            <a:ext cx="9131225" cy="5143500"/>
          </a:xfrm>
          <a:prstGeom prst="rect">
            <a:avLst/>
          </a:prstGeom>
        </p:spPr>
      </p:pic>
    </p:spTree>
    <p:extLst>
      <p:ext uri="{BB962C8B-B14F-4D97-AF65-F5344CB8AC3E}">
        <p14:creationId xmlns:p14="http://schemas.microsoft.com/office/powerpoint/2010/main" val="110020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45FF-CE4F-CC42-AA1A-0FA63C96772A}"/>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AEA54CE-5BCA-0B4A-881A-8CCCEA434113}"/>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smtClean="0">
                <a:solidFill>
                  <a:srgbClr val="888888"/>
                </a:solidFill>
                <a:latin typeface="Arial"/>
                <a:ea typeface="Arial"/>
                <a:cs typeface="Arial"/>
                <a:sym typeface="Arial"/>
              </a:rPr>
              <a:t>7</a:t>
            </a:fld>
            <a:endParaRPr lang="en-US" sz="900" b="0" i="0" u="none" strike="noStrike" cap="none">
              <a:solidFill>
                <a:srgbClr val="888888"/>
              </a:solidFill>
              <a:latin typeface="Arial"/>
              <a:ea typeface="Arial"/>
              <a:cs typeface="Arial"/>
              <a:sym typeface="Arial"/>
            </a:endParaRPr>
          </a:p>
        </p:txBody>
      </p:sp>
      <p:pic>
        <p:nvPicPr>
          <p:cNvPr id="5" name="Picture 4">
            <a:extLst>
              <a:ext uri="{FF2B5EF4-FFF2-40B4-BE49-F238E27FC236}">
                <a16:creationId xmlns:a16="http://schemas.microsoft.com/office/drawing/2014/main" id="{53C78EC5-FD80-C749-AEDA-F121FECD9584}"/>
              </a:ext>
            </a:extLst>
          </p:cNvPr>
          <p:cNvPicPr>
            <a:picLocks noChangeAspect="1"/>
          </p:cNvPicPr>
          <p:nvPr/>
        </p:nvPicPr>
        <p:blipFill>
          <a:blip r:embed="rId3"/>
          <a:stretch>
            <a:fillRect/>
          </a:stretch>
        </p:blipFill>
        <p:spPr>
          <a:xfrm>
            <a:off x="0" y="69875"/>
            <a:ext cx="9144000" cy="4531001"/>
          </a:xfrm>
          <a:prstGeom prst="rect">
            <a:avLst/>
          </a:prstGeom>
        </p:spPr>
      </p:pic>
    </p:spTree>
    <p:extLst>
      <p:ext uri="{BB962C8B-B14F-4D97-AF65-F5344CB8AC3E}">
        <p14:creationId xmlns:p14="http://schemas.microsoft.com/office/powerpoint/2010/main" val="3996998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D89DBC-298E-444B-AC5C-21530AAA3E5C}"/>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900" b="0" i="0" u="none" strike="noStrike" cap="none" smtClean="0">
                <a:solidFill>
                  <a:srgbClr val="888888"/>
                </a:solidFill>
                <a:latin typeface="Arial"/>
                <a:ea typeface="Arial"/>
                <a:cs typeface="Arial"/>
                <a:sym typeface="Arial"/>
              </a:rPr>
              <a:t>8</a:t>
            </a:fld>
            <a:endParaRPr lang="en-US" sz="900" b="0" i="0" u="none" strike="noStrike" cap="none">
              <a:solidFill>
                <a:srgbClr val="888888"/>
              </a:solidFill>
              <a:latin typeface="Arial"/>
              <a:ea typeface="Arial"/>
              <a:cs typeface="Arial"/>
              <a:sym typeface="Arial"/>
            </a:endParaRPr>
          </a:p>
        </p:txBody>
      </p:sp>
      <p:sp>
        <p:nvSpPr>
          <p:cNvPr id="2" name="Title 1">
            <a:extLst>
              <a:ext uri="{FF2B5EF4-FFF2-40B4-BE49-F238E27FC236}">
                <a16:creationId xmlns:a16="http://schemas.microsoft.com/office/drawing/2014/main" id="{27AB5C42-5449-4E32-BA21-63687B7A2754}"/>
              </a:ext>
            </a:extLst>
          </p:cNvPr>
          <p:cNvSpPr>
            <a:spLocks noGrp="1"/>
          </p:cNvSpPr>
          <p:nvPr>
            <p:ph type="title" idx="4294967295"/>
          </p:nvPr>
        </p:nvSpPr>
        <p:spPr>
          <a:xfrm>
            <a:off x="914400" y="206375"/>
            <a:ext cx="8229600" cy="857250"/>
          </a:xfrm>
        </p:spPr>
        <p:txBody>
          <a:bodyPr/>
          <a:lstStyle/>
          <a:p>
            <a:r>
              <a:rPr lang="en-GB" dirty="0"/>
              <a:t>Rancher Time</a:t>
            </a:r>
          </a:p>
        </p:txBody>
      </p:sp>
      <p:pic>
        <p:nvPicPr>
          <p:cNvPr id="5" name="Picture 4">
            <a:extLst>
              <a:ext uri="{FF2B5EF4-FFF2-40B4-BE49-F238E27FC236}">
                <a16:creationId xmlns:a16="http://schemas.microsoft.com/office/drawing/2014/main" id="{90371130-4444-473C-A6A7-F138965FCEF4}"/>
              </a:ext>
            </a:extLst>
          </p:cNvPr>
          <p:cNvPicPr>
            <a:picLocks noChangeAspect="1"/>
          </p:cNvPicPr>
          <p:nvPr/>
        </p:nvPicPr>
        <p:blipFill>
          <a:blip r:embed="rId3"/>
          <a:stretch>
            <a:fillRect/>
          </a:stretch>
        </p:blipFill>
        <p:spPr>
          <a:xfrm>
            <a:off x="1460744" y="978007"/>
            <a:ext cx="6222512" cy="3620269"/>
          </a:xfrm>
          <a:prstGeom prst="rect">
            <a:avLst/>
          </a:prstGeom>
        </p:spPr>
      </p:pic>
    </p:spTree>
    <p:extLst>
      <p:ext uri="{BB962C8B-B14F-4D97-AF65-F5344CB8AC3E}">
        <p14:creationId xmlns:p14="http://schemas.microsoft.com/office/powerpoint/2010/main" val="1271270351"/>
      </p:ext>
    </p:extLst>
  </p:cSld>
  <p:clrMapOvr>
    <a:masterClrMapping/>
  </p:clrMapOvr>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2">
      <a:dk1>
        <a:srgbClr val="34495E"/>
      </a:dk1>
      <a:lt1>
        <a:srgbClr val="FFFFFF"/>
      </a:lt1>
      <a:dk2>
        <a:srgbClr val="0075A8"/>
      </a:dk2>
      <a:lt2>
        <a:srgbClr val="ECF0F1"/>
      </a:lt2>
      <a:accent1>
        <a:srgbClr val="78C9CF"/>
      </a:accent1>
      <a:accent2>
        <a:srgbClr val="34495E"/>
      </a:accent2>
      <a:accent3>
        <a:srgbClr val="99A3A8"/>
      </a:accent3>
      <a:accent4>
        <a:srgbClr val="3498DB"/>
      </a:accent4>
      <a:accent5>
        <a:srgbClr val="A5C63B"/>
      </a:accent5>
      <a:accent6>
        <a:srgbClr val="F1C40F"/>
      </a:accent6>
      <a:hlink>
        <a:srgbClr val="3498DB"/>
      </a:hlink>
      <a:folHlink>
        <a:srgbClr val="85C1E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lIns="914400" tIns="0" rIns="914400" bIns="0" anchor="ctr" anchorCtr="1"/>
      <a:lstStyle>
        <a:defPPr>
          <a:defRPr dirty="0" smtClean="0">
            <a:solidFill>
              <a:srgbClr val="FFFFFF"/>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6838</TotalTime>
  <Words>583</Words>
  <Application>Microsoft Macintosh PowerPoint</Application>
  <PresentationFormat>On-screen Show (16:9)</PresentationFormat>
  <Paragraphs>58</Paragraphs>
  <Slides>13</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Courier New</vt:lpstr>
      <vt:lpstr>Futura Medium</vt:lpstr>
      <vt:lpstr>Source Sans Pro</vt:lpstr>
      <vt:lpstr>simple-light</vt:lpstr>
      <vt:lpstr>Custom Design</vt:lpstr>
      <vt:lpstr>Getting Started with Kubernetes and Rancher</vt:lpstr>
      <vt:lpstr>Today’s objectives</vt:lpstr>
      <vt:lpstr>For the purpose of this training, we’re assuming you understand basic Docker concepts….</vt:lpstr>
      <vt:lpstr>Resources - docs</vt:lpstr>
      <vt:lpstr>Resources – slack and forums</vt:lpstr>
      <vt:lpstr>PowerPoint Presentation</vt:lpstr>
      <vt:lpstr>PowerPoint Presentation</vt:lpstr>
      <vt:lpstr>PowerPoint Presentation</vt:lpstr>
      <vt:lpstr>Rancher Time</vt:lpstr>
      <vt:lpstr>PowerPoint Presentation</vt:lpstr>
      <vt:lpstr>Follow Me For More Content</vt:lpstr>
      <vt:lpstr>Join other Rancher users in Slack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Kubernetes</dc:title>
  <cp:lastModifiedBy>Saiyam Pathak</cp:lastModifiedBy>
  <cp:revision>195</cp:revision>
  <dcterms:modified xsi:type="dcterms:W3CDTF">2019-10-20T06:15:51Z</dcterms:modified>
</cp:coreProperties>
</file>